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2"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dobe Gothic Std B" panose="020B0800000000000000" pitchFamily="34" charset="-128"/>
      <p:bold r:id="rId14"/>
    </p:embeddedFont>
    <p:embeddedFont>
      <p:font typeface="Century Gothic" panose="020B0502020202020204" pitchFamily="34" charset="0"/>
      <p:regular r:id="rId15"/>
      <p:bold r:id="rId16"/>
      <p:italic r:id="rId17"/>
      <p:boldItalic r:id="rId18"/>
    </p:embeddedFont>
    <p:embeddedFont>
      <p:font typeface="Gadugi" panose="020B0502040204020203" pitchFamily="34" charset="0"/>
      <p:regular r:id="rId19"/>
      <p:bold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783" autoAdjust="0"/>
  </p:normalViewPr>
  <p:slideViewPr>
    <p:cSldViewPr>
      <p:cViewPr varScale="1">
        <p:scale>
          <a:sx n="38" d="100"/>
          <a:sy n="38" d="100"/>
        </p:scale>
        <p:origin x="102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7711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601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2751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6829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258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128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984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9903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232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487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39300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53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5466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122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6296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409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450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345871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5.jpe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14249400" y="824284"/>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Data</a:t>
            </a: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txBody>
          <a:bodyPr/>
          <a:lstStyle/>
          <a:p>
            <a:endParaRPr lang="en-US"/>
          </a:p>
        </p:txBody>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51899"/>
            <a:ext cx="5677467" cy="2600849"/>
            <a:chOff x="0" y="-47625"/>
            <a:chExt cx="7569956" cy="346779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90"/>
              <a:ext cx="7569956" cy="2728183"/>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580430"/>
            <a:ext cx="5677467" cy="1593457"/>
            <a:chOff x="0" y="-47625"/>
            <a:chExt cx="7569956" cy="2124610"/>
          </a:xfrm>
        </p:grpSpPr>
        <p:sp>
          <p:nvSpPr>
            <p:cNvPr id="31" name="TextBox 12">
              <a:extLst>
                <a:ext uri="{FF2B5EF4-FFF2-40B4-BE49-F238E27FC236}">
                  <a16:creationId xmlns:a16="http://schemas.microsoft.com/office/drawing/2014/main" id="{B930539D-B309-DF4F-BB41-4D61D91F7FC2}"/>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1719"/>
          </a:xfrm>
          <a:prstGeom prst="rect">
            <a:avLst/>
          </a:prstGeom>
        </p:spPr>
        <p:txBody>
          <a:bodyPr lIns="0" tIns="0" rIns="0" bIns="0" rtlCol="0" anchor="t">
            <a:spAutoFit/>
          </a:bodyPr>
          <a:lstStyle/>
          <a:p>
            <a:pPr>
              <a:lnSpc>
                <a:spcPts val="3640"/>
              </a:lnSpc>
            </a:pPr>
            <a:r>
              <a:rPr lang="en-US" sz="2600" spc="-26" dirty="0">
                <a:solidFill>
                  <a:schemeClr val="bg1"/>
                </a:solidFill>
                <a:latin typeface="Gadugi" panose="020B0502040204020203" pitchFamily="34" charset="0"/>
                <a:ea typeface="Gadugi" panose="020B0502040204020203" pitchFamily="34" charset="0"/>
              </a:rPr>
              <a:t>ANY QUESTIONS?</a:t>
            </a:r>
          </a:p>
        </p:txBody>
      </p:sp>
      <p:grpSp>
        <p:nvGrpSpPr>
          <p:cNvPr id="4" name="Group 4"/>
          <p:cNvGrpSpPr>
            <a:grpSpLocks noChangeAspect="1"/>
          </p:cNvGrpSpPr>
          <p:nvPr/>
        </p:nvGrpSpPr>
        <p:grpSpPr>
          <a:xfrm>
            <a:off x="1206323" y="3314235"/>
            <a:ext cx="2959386" cy="295938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chemeClr val="bg1"/>
                </a:solidFill>
                <a:latin typeface="Gadugi" panose="020B0502040204020203" pitchFamily="34" charset="0"/>
                <a:ea typeface="Gadugi" panose="020B050204020402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4" name="Cloud Callout 23"/>
          <p:cNvSpPr/>
          <p:nvPr/>
        </p:nvSpPr>
        <p:spPr>
          <a:xfrm>
            <a:off x="1981200" y="4178375"/>
            <a:ext cx="1676400" cy="1373871"/>
          </a:xfrm>
          <a:prstGeom prst="cloudCallo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Gadugi" panose="020B0502040204020203" pitchFamily="34" charset="0"/>
              <a:ea typeface="Gadugi"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0"/>
            <a:ext cx="8883286" cy="4576281"/>
            <a:chOff x="0" y="0"/>
            <a:chExt cx="11844382" cy="3834111"/>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Today's agenda</a:t>
              </a:r>
            </a:p>
          </p:txBody>
        </p:sp>
        <p:sp>
          <p:nvSpPr>
            <p:cNvPr id="4" name="TextBox 4"/>
            <p:cNvSpPr txBox="1"/>
            <p:nvPr/>
          </p:nvSpPr>
          <p:spPr>
            <a:xfrm>
              <a:off x="279791" y="1668069"/>
              <a:ext cx="11564591" cy="2166042"/>
            </a:xfrm>
            <a:prstGeom prst="rect">
              <a:avLst/>
            </a:prstGeom>
          </p:spPr>
          <p:txBody>
            <a:bodyPr lIns="0" tIns="0" rIns="0" bIns="0" rtlCol="0" anchor="t">
              <a:spAutoFit/>
            </a:bodyPr>
            <a:lstStyle/>
            <a:p>
              <a:r>
                <a:rPr lang="en-US" sz="2800" spc="-19" dirty="0">
                  <a:latin typeface="Adobe Gothic Std B" panose="020B0800000000000000" pitchFamily="34" charset="-128"/>
                  <a:ea typeface="Adobe Gothic Std B" panose="020B0800000000000000" pitchFamily="34" charset="-128"/>
                </a:rPr>
                <a:t>Project recap</a:t>
              </a:r>
            </a:p>
            <a:p>
              <a:r>
                <a:rPr lang="en-US" sz="2800" spc="-19" dirty="0">
                  <a:latin typeface="Adobe Gothic Std B" panose="020B0800000000000000" pitchFamily="34" charset="-128"/>
                  <a:ea typeface="Adobe Gothic Std B" panose="020B0800000000000000" pitchFamily="34" charset="-128"/>
                </a:rPr>
                <a:t>Problem</a:t>
              </a:r>
            </a:p>
            <a:p>
              <a:r>
                <a:rPr lang="en-US" sz="2800" spc="-19" dirty="0">
                  <a:latin typeface="Adobe Gothic Std B" panose="020B0800000000000000" pitchFamily="34" charset="-128"/>
                  <a:ea typeface="Adobe Gothic Std B" panose="020B0800000000000000" pitchFamily="34" charset="-128"/>
                </a:rPr>
                <a:t>The Analytics team</a:t>
              </a:r>
            </a:p>
            <a:p>
              <a:r>
                <a:rPr lang="en-US" sz="2800" spc="-19" dirty="0">
                  <a:latin typeface="Adobe Gothic Std B" panose="020B0800000000000000" pitchFamily="34" charset="-128"/>
                  <a:ea typeface="Adobe Gothic Std B" panose="020B0800000000000000" pitchFamily="34" charset="-128"/>
                </a:rPr>
                <a:t>Process</a:t>
              </a:r>
            </a:p>
            <a:p>
              <a:r>
                <a:rPr lang="en-US" sz="2800" spc="-19" dirty="0">
                  <a:latin typeface="Adobe Gothic Std B" panose="020B0800000000000000" pitchFamily="34" charset="-128"/>
                  <a:ea typeface="Adobe Gothic Std B" panose="020B0800000000000000" pitchFamily="34" charset="-128"/>
                </a:rPr>
                <a:t>Insights</a:t>
              </a:r>
            </a:p>
            <a:p>
              <a:r>
                <a:rPr lang="en-US" sz="2800" spc="-19" dirty="0">
                  <a:latin typeface="Adobe Gothic Std B" panose="020B0800000000000000" pitchFamily="34" charset="-128"/>
                  <a:ea typeface="Adobe Gothic Std B" panose="020B0800000000000000" pitchFamily="34" charset="-128"/>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703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8719949" y="2715978"/>
            <a:ext cx="7282051" cy="4247317"/>
          </a:xfrm>
          <a:prstGeom prst="rect">
            <a:avLst/>
          </a:prstGeom>
          <a:noFill/>
        </p:spPr>
        <p:txBody>
          <a:bodyPr wrap="square" rtlCol="0">
            <a:spAutoFit/>
          </a:bodyPr>
          <a:lstStyle/>
          <a:p>
            <a:r>
              <a:rPr lang="en-US" sz="2800" spc="-19" dirty="0">
                <a:latin typeface="Gadugi" panose="020B0502040204020203" pitchFamily="34" charset="0"/>
                <a:ea typeface="Gadugi" panose="020B0502040204020203" pitchFamily="34" charset="0"/>
              </a:rPr>
              <a:t>Social Buzz is a fast growing technology unicorn that need to adapt quickly to it's global scale. Accenture has begun a 3 month POC focusing on these tasks:</a:t>
            </a:r>
          </a:p>
          <a:p>
            <a:endParaRPr lang="en-US" sz="2800" spc="-19" dirty="0">
              <a:latin typeface="Gadugi" panose="020B0502040204020203" pitchFamily="34" charset="0"/>
              <a:ea typeface="Gadugi" panose="020B0502040204020203" pitchFamily="34" charset="0"/>
            </a:endParaRPr>
          </a:p>
          <a:p>
            <a:pPr marL="410211" lvl="1" indent="-205106">
              <a:buFont typeface="Arial"/>
              <a:buChar char="•"/>
            </a:pPr>
            <a:r>
              <a:rPr lang="en-US" sz="2800" spc="-19" dirty="0">
                <a:latin typeface="Gadugi" panose="020B0502040204020203" pitchFamily="34" charset="0"/>
                <a:ea typeface="Gadugi" panose="020B0502040204020203" pitchFamily="34" charset="0"/>
              </a:rPr>
              <a:t>An audit of Social Buzz's big data practice</a:t>
            </a:r>
          </a:p>
          <a:p>
            <a:pPr marL="410211" lvl="1" indent="-205106">
              <a:buFont typeface="Arial"/>
              <a:buChar char="•"/>
            </a:pPr>
            <a:r>
              <a:rPr lang="en-US" sz="2800" spc="-19" dirty="0">
                <a:latin typeface="Gadugi" panose="020B0502040204020203" pitchFamily="34" charset="0"/>
                <a:ea typeface="Gadugi" panose="020B0502040204020203" pitchFamily="34" charset="0"/>
              </a:rPr>
              <a:t>Recommendations for a successful IPO</a:t>
            </a:r>
          </a:p>
          <a:p>
            <a:pPr marL="410210" lvl="1" indent="-205105">
              <a:buFont typeface="Arial"/>
              <a:buChar char="•"/>
            </a:pPr>
            <a:r>
              <a:rPr lang="en-US" sz="2800" spc="-19" dirty="0">
                <a:latin typeface="Gadugi" panose="020B0502040204020203" pitchFamily="34" charset="0"/>
                <a:ea typeface="Gadugi" panose="020B0502040204020203" pitchFamily="34" charset="0"/>
              </a:rPr>
              <a:t>Analysis to find Social Buzz's top 5 most popular categories of content </a:t>
            </a:r>
          </a:p>
          <a:p>
            <a:endParaRPr lang="en-AU" dirty="0">
              <a:latin typeface="Gadugi" panose="020B0502040204020203" pitchFamily="34" charset="0"/>
              <a:ea typeface="Gadug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Gadugi" panose="020B0502040204020203" pitchFamily="34" charset="0"/>
                  <a:ea typeface="Gadugi" panose="020B0502040204020203" pitchFamily="34" charset="0"/>
                </a:endParaRPr>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6991282" cy="346249"/>
          </a:xfrm>
          <a:prstGeom prst="rect">
            <a:avLst/>
          </a:prstGeom>
        </p:spPr>
        <p:txBody>
          <a:bodyPr wrap="square"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37327"/>
          </a:xfrm>
          <a:prstGeom prst="rect">
            <a:avLst/>
          </a:prstGeom>
        </p:spPr>
        <p:txBody>
          <a:bodyPr lIns="0" tIns="0" rIns="0" bIns="0" rtlCol="0" anchor="t">
            <a:spAutoFit/>
          </a:bodyPr>
          <a:lstStyle/>
          <a:p>
            <a:pPr>
              <a:lnSpc>
                <a:spcPts val="4480"/>
              </a:lnSpc>
            </a:pPr>
            <a:r>
              <a:rPr lang="en-US" sz="3600" spc="-32" dirty="0">
                <a:solidFill>
                  <a:srgbClr val="FFFFFF"/>
                </a:solidFill>
                <a:latin typeface="Gadugi" panose="020B0502040204020203" pitchFamily="34" charset="0"/>
                <a:ea typeface="Gadugi" panose="020B0502040204020203" pitchFamily="34" charset="0"/>
              </a:rPr>
              <a:t>Over </a:t>
            </a:r>
            <a:r>
              <a:rPr lang="en-US" sz="3600" u="sng" spc="-32" dirty="0">
                <a:solidFill>
                  <a:srgbClr val="FFFFFF"/>
                </a:solidFill>
                <a:latin typeface="Gadugi" panose="020B0502040204020203" pitchFamily="34" charset="0"/>
                <a:ea typeface="Gadugi" panose="020B0502040204020203" pitchFamily="34" charset="0"/>
              </a:rPr>
              <a:t>100000</a:t>
            </a:r>
            <a:r>
              <a:rPr lang="en-US" sz="36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980798" cy="1114408"/>
          </a:xfrm>
          <a:prstGeom prst="rect">
            <a:avLst/>
          </a:prstGeom>
        </p:spPr>
        <p:txBody>
          <a:bodyPr wrap="square" lIns="0" tIns="0" rIns="0" bIns="0" rtlCol="0" anchor="t">
            <a:spAutoFit/>
          </a:bodyPr>
          <a:lstStyle/>
          <a:p>
            <a:pPr>
              <a:lnSpc>
                <a:spcPts val="4480"/>
              </a:lnSpc>
              <a:spcBef>
                <a:spcPct val="0"/>
              </a:spcBef>
            </a:pPr>
            <a:r>
              <a:rPr lang="en-US" sz="3600" u="sng" spc="-32" dirty="0">
                <a:solidFill>
                  <a:srgbClr val="FFFFFF"/>
                </a:solidFill>
                <a:latin typeface="Gadugi" panose="020B0502040204020203" pitchFamily="34" charset="0"/>
                <a:ea typeface="Gadugi" panose="020B0502040204020203" pitchFamily="34" charset="0"/>
              </a:rPr>
              <a:t>36,500,000</a:t>
            </a:r>
            <a:r>
              <a:rPr lang="en-US" sz="36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600" spc="-32" dirty="0">
                <a:solidFill>
                  <a:srgbClr val="FFFFFF"/>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92497"/>
          </a:xfrm>
          <a:prstGeom prst="rect">
            <a:avLst/>
          </a:prstGeom>
        </p:spPr>
        <p:txBody>
          <a:bodyPr lIns="0" tIns="0" rIns="0" bIns="0" rtlCol="0" anchor="t">
            <a:spAutoFit/>
          </a:bodyPr>
          <a:lstStyle/>
          <a:p>
            <a:pPr>
              <a:lnSpc>
                <a:spcPts val="2660"/>
              </a:lnSpc>
              <a:spcBef>
                <a:spcPct val="0"/>
              </a:spcBef>
            </a:pPr>
            <a:r>
              <a:rPr lang="en-US" sz="24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adugi" panose="020B0502040204020203" pitchFamily="34" charset="0"/>
                <a:ea typeface="Gadugi" panose="020B050204020402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21508"/>
            <a:ext cx="2616047" cy="1151958"/>
            <a:chOff x="0" y="-47625"/>
            <a:chExt cx="3488063" cy="1535945"/>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90"/>
              <a:ext cx="3488063" cy="923330"/>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95863"/>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41024"/>
            <a:ext cx="2616047" cy="805710"/>
            <a:chOff x="0" y="-47625"/>
            <a:chExt cx="3488063" cy="1074279"/>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61665"/>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95862"/>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692240"/>
            <a:ext cx="2616047" cy="774355"/>
            <a:chOff x="0" y="-47625"/>
            <a:chExt cx="3488063" cy="1032473"/>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Aryan Yadav</a:t>
              </a:r>
            </a:p>
          </p:txBody>
        </p:sp>
      </p:grpSp>
      <p:pic>
        <p:nvPicPr>
          <p:cNvPr id="1026" name="Picture 2" descr="Face Happy Girl Avatar Laughing Young Stock Vector (Royalty Free) 1459862774"/>
          <p:cNvPicPr>
            <a:picLocks noChangeAspect="1" noChangeArrowheads="1"/>
          </p:cNvPicPr>
          <p:nvPr/>
        </p:nvPicPr>
        <p:blipFill rotWithShape="1">
          <a:blip r:embed="rId5">
            <a:extLst>
              <a:ext uri="{28A0092B-C50C-407E-A947-70E740481C1C}">
                <a14:useLocalDpi xmlns:a14="http://schemas.microsoft.com/office/drawing/2010/main" val="0"/>
              </a:ext>
            </a:extLst>
          </a:blip>
          <a:srcRect b="16310"/>
          <a:stretch/>
        </p:blipFill>
        <p:spPr bwMode="auto">
          <a:xfrm>
            <a:off x="11630115" y="7099718"/>
            <a:ext cx="2476500" cy="223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atar Male Boy - Free vector graphic on Pixaba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0115" y="4034469"/>
            <a:ext cx="2338807" cy="23388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vatar, male, man, mature, old, person, user icon -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7458" y="1044092"/>
            <a:ext cx="2313476" cy="23134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adugi" panose="020B0502040204020203" pitchFamily="34" charset="0"/>
                <a:ea typeface="Gadugi" panose="020B0502040204020203"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52597"/>
          </a:xfrm>
          <a:prstGeom prst="rect">
            <a:avLst/>
          </a:prstGeom>
        </p:spPr>
        <p:txBody>
          <a:bodyPr lIns="0" tIns="0" rIns="0" bIns="0" rtlCol="0" anchor="t">
            <a:spAutoFit/>
          </a:bodyPr>
          <a:lstStyle/>
          <a:p>
            <a:pPr>
              <a:lnSpc>
                <a:spcPts val="2660"/>
              </a:lnSpc>
            </a:pPr>
            <a:r>
              <a:rPr lang="en-US" sz="2800" spc="-19" dirty="0">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52597"/>
          </a:xfrm>
          <a:prstGeom prst="rect">
            <a:avLst/>
          </a:prstGeom>
        </p:spPr>
        <p:txBody>
          <a:bodyPr lIns="0" tIns="0" rIns="0" bIns="0" rtlCol="0" anchor="t">
            <a:spAutoFit/>
          </a:bodyPr>
          <a:lstStyle/>
          <a:p>
            <a:pPr>
              <a:lnSpc>
                <a:spcPts val="2660"/>
              </a:lnSpc>
            </a:pPr>
            <a:r>
              <a:rPr lang="en-US" sz="2800" spc="-19" dirty="0">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2800" spc="-18" dirty="0">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52597"/>
          </a:xfrm>
          <a:prstGeom prst="rect">
            <a:avLst/>
          </a:prstGeom>
        </p:spPr>
        <p:txBody>
          <a:bodyPr lIns="0" tIns="0" rIns="0" bIns="0" rtlCol="0" anchor="t">
            <a:spAutoFit/>
          </a:bodyPr>
          <a:lstStyle/>
          <a:p>
            <a:pPr>
              <a:lnSpc>
                <a:spcPts val="2660"/>
              </a:lnSpc>
            </a:pPr>
            <a:r>
              <a:rPr lang="en-US" sz="2800" spc="-19" dirty="0">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49</TotalTime>
  <Words>1712</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 3</vt:lpstr>
      <vt:lpstr>Adobe Gothic Std B</vt:lpstr>
      <vt:lpstr>Arial</vt:lpstr>
      <vt:lpstr>Calibri</vt:lpstr>
      <vt:lpstr>Century Gothic</vt:lpstr>
      <vt:lpstr>Gadugi</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Aryan Yadav</cp:lastModifiedBy>
  <cp:revision>14</cp:revision>
  <dcterms:created xsi:type="dcterms:W3CDTF">2006-08-16T00:00:00Z</dcterms:created>
  <dcterms:modified xsi:type="dcterms:W3CDTF">2024-05-09T18:06:42Z</dcterms:modified>
  <dc:identifier>DAEhDyfaYKE</dc:identifier>
</cp:coreProperties>
</file>